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1"/>
    <p:restoredTop sz="94665"/>
  </p:normalViewPr>
  <p:slideViewPr>
    <p:cSldViewPr snapToGrid="0" snapToObjects="1">
      <p:cViewPr varScale="1">
        <p:scale>
          <a:sx n="82" d="100"/>
          <a:sy n="82" d="100"/>
        </p:scale>
        <p:origin x="14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tiff>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044577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205208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76343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93740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223589-D1FE-5045-809F-56B69D3AD8BF}" type="datetimeFigureOut">
              <a:rPr lang="en-US" smtClean="0"/>
              <a:t>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0838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223589-D1FE-5045-809F-56B69D3AD8BF}" type="datetimeFigureOut">
              <a:rPr lang="en-US" smtClean="0"/>
              <a:t>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813203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223589-D1FE-5045-809F-56B69D3AD8BF}" type="datetimeFigureOut">
              <a:rPr lang="en-US" smtClean="0"/>
              <a:t>2/2/19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771931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223589-D1FE-5045-809F-56B69D3AD8BF}" type="datetimeFigureOut">
              <a:rPr lang="en-US" smtClean="0"/>
              <a:t>2/2/19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5682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223589-D1FE-5045-809F-56B69D3AD8BF}" type="datetimeFigureOut">
              <a:rPr lang="en-US" smtClean="0"/>
              <a:t>2/2/19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338881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451613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621253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223589-D1FE-5045-809F-56B69D3AD8BF}" type="datetimeFigureOut">
              <a:rPr lang="en-US" smtClean="0"/>
              <a:t>2/2/19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26F504-64E0-8F44-9A26-DEA4139BCF66}" type="slidenum">
              <a:rPr lang="en-US" smtClean="0"/>
              <a:t>‹#›</a:t>
            </a:fld>
            <a:endParaRPr lang="en-US"/>
          </a:p>
        </p:txBody>
      </p:sp>
    </p:spTree>
    <p:extLst>
      <p:ext uri="{BB962C8B-B14F-4D97-AF65-F5344CB8AC3E}">
        <p14:creationId xmlns:p14="http://schemas.microsoft.com/office/powerpoint/2010/main" val="6133996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hyperlink" Target="https://www.imdb.com/title/tt1201607/fullcredits?ref_=tt_ql_1"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54A0F-3E2E-1848-B7D7-039339429620}"/>
              </a:ext>
            </a:extLst>
          </p:cNvPr>
          <p:cNvSpPr>
            <a:spLocks noGrp="1"/>
          </p:cNvSpPr>
          <p:nvPr>
            <p:ph type="ctrTitle"/>
          </p:nvPr>
        </p:nvSpPr>
        <p:spPr/>
        <p:txBody>
          <a:bodyPr/>
          <a:lstStyle/>
          <a:p>
            <a:r>
              <a:rPr lang="en-US" dirty="0"/>
              <a:t>MSDS 6306: UNIT 4</a:t>
            </a:r>
          </a:p>
        </p:txBody>
      </p:sp>
      <p:sp>
        <p:nvSpPr>
          <p:cNvPr id="3" name="Subtitle 2">
            <a:extLst>
              <a:ext uri="{FF2B5EF4-FFF2-40B4-BE49-F238E27FC236}">
                <a16:creationId xmlns:a16="http://schemas.microsoft.com/office/drawing/2014/main" id="{B7B0CCF0-D9DF-564D-B20B-CF47AEBBFC55}"/>
              </a:ext>
            </a:extLst>
          </p:cNvPr>
          <p:cNvSpPr>
            <a:spLocks noGrp="1"/>
          </p:cNvSpPr>
          <p:nvPr>
            <p:ph type="subTitle" idx="1"/>
          </p:nvPr>
        </p:nvSpPr>
        <p:spPr/>
        <p:txBody>
          <a:bodyPr/>
          <a:lstStyle/>
          <a:p>
            <a:r>
              <a:rPr lang="en-US" dirty="0"/>
              <a:t>Breakout!</a:t>
            </a:r>
          </a:p>
        </p:txBody>
      </p:sp>
    </p:spTree>
    <p:extLst>
      <p:ext uri="{BB962C8B-B14F-4D97-AF65-F5344CB8AC3E}">
        <p14:creationId xmlns:p14="http://schemas.microsoft.com/office/powerpoint/2010/main" val="894228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8A6AE-7BD4-5A49-A646-89410DFE83F5}"/>
              </a:ext>
            </a:extLst>
          </p:cNvPr>
          <p:cNvSpPr>
            <a:spLocks noGrp="1"/>
          </p:cNvSpPr>
          <p:nvPr>
            <p:ph type="title"/>
          </p:nvPr>
        </p:nvSpPr>
        <p:spPr>
          <a:xfrm>
            <a:off x="628650" y="-146313"/>
            <a:ext cx="7886700" cy="1325563"/>
          </a:xfrm>
        </p:spPr>
        <p:txBody>
          <a:bodyPr/>
          <a:lstStyle/>
          <a:p>
            <a:r>
              <a:rPr lang="en-US" dirty="0"/>
              <a:t>Restaurant Data from Baltimore!</a:t>
            </a:r>
          </a:p>
        </p:txBody>
      </p:sp>
      <p:sp>
        <p:nvSpPr>
          <p:cNvPr id="4" name="Rectangle 3">
            <a:extLst>
              <a:ext uri="{FF2B5EF4-FFF2-40B4-BE49-F238E27FC236}">
                <a16:creationId xmlns:a16="http://schemas.microsoft.com/office/drawing/2014/main" id="{9D4B65CE-82BB-2149-8B08-793AAC06BAA2}"/>
              </a:ext>
            </a:extLst>
          </p:cNvPr>
          <p:cNvSpPr/>
          <p:nvPr/>
        </p:nvSpPr>
        <p:spPr>
          <a:xfrm>
            <a:off x="-836343" y="3626315"/>
            <a:ext cx="10192214" cy="3046988"/>
          </a:xfrm>
          <a:prstGeom prst="rect">
            <a:avLst/>
          </a:prstGeom>
        </p:spPr>
        <p:txBody>
          <a:bodyPr wrap="square">
            <a:spAutoFit/>
          </a:bodyPr>
          <a:lstStyle/>
          <a:p>
            <a:r>
              <a:rPr lang="en-US" sz="1600" dirty="0">
                <a:latin typeface="Calibri" panose="020F0502020204030204" pitchFamily="34" charset="0"/>
                <a:ea typeface="Calibri" panose="020F0502020204030204" pitchFamily="34" charset="0"/>
                <a:cs typeface="Times New Roman" panose="02020603050405020304" pitchFamily="18" charset="0"/>
              </a:rPr>
              <a:t>	You have been hired by a restaurateur to some research on Sushi restaurants in Baltimore.</a:t>
            </a:r>
          </a:p>
          <a:p>
            <a:r>
              <a:rPr lang="en-US" sz="1600" dirty="0">
                <a:latin typeface="Calibri" panose="020F0502020204030204" pitchFamily="34" charset="0"/>
                <a:ea typeface="Calibri" panose="020F0502020204030204" pitchFamily="34" charset="0"/>
                <a:cs typeface="Times New Roman" panose="02020603050405020304" pitchFamily="18" charset="0"/>
              </a:rPr>
              <a:t>	You have come across data on the web contained in the following XML file.   	</a:t>
            </a:r>
          </a:p>
          <a:p>
            <a:r>
              <a:rPr lang="en-US" sz="1600" dirty="0">
                <a:latin typeface="Calibri" panose="020F0502020204030204" pitchFamily="34" charset="0"/>
                <a:ea typeface="Calibri" panose="020F0502020204030204" pitchFamily="34" charset="0"/>
                <a:cs typeface="Times New Roman" panose="02020603050405020304" pitchFamily="18" charset="0"/>
              </a:rPr>
              <a:t>	Data: https://d396qusza40orc.cloudfront.net/getdata%2Fdata%2Frestaurants.xml</a:t>
            </a:r>
          </a:p>
          <a:p>
            <a:endParaRPr lang="en-US"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latin typeface="Calibri" panose="020F0502020204030204" pitchFamily="34" charset="0"/>
                <a:ea typeface="Calibri" panose="020F0502020204030204" pitchFamily="34" charset="0"/>
                <a:cs typeface="Times New Roman" panose="02020603050405020304" pitchFamily="18" charset="0"/>
              </a:rPr>
              <a:t>	Scrape the XML page for name, </a:t>
            </a:r>
            <a:r>
              <a:rPr lang="en-US" sz="1600" dirty="0" err="1">
                <a:latin typeface="Calibri" panose="020F0502020204030204" pitchFamily="34" charset="0"/>
                <a:ea typeface="Calibri" panose="020F0502020204030204" pitchFamily="34" charset="0"/>
                <a:cs typeface="Times New Roman" panose="02020603050405020304" pitchFamily="18" charset="0"/>
              </a:rPr>
              <a:t>zipcode</a:t>
            </a:r>
            <a:r>
              <a:rPr lang="en-US" sz="1600" dirty="0">
                <a:latin typeface="Calibri" panose="020F0502020204030204" pitchFamily="34" charset="0"/>
                <a:ea typeface="Calibri" panose="020F0502020204030204" pitchFamily="34" charset="0"/>
                <a:cs typeface="Times New Roman" panose="02020603050405020304" pitchFamily="18" charset="0"/>
              </a:rPr>
              <a:t> and city council district.  </a:t>
            </a:r>
          </a:p>
          <a:p>
            <a:r>
              <a:rPr lang="en-US" sz="1600" dirty="0">
                <a:latin typeface="Calibri" panose="020F0502020204030204" pitchFamily="34" charset="0"/>
                <a:ea typeface="Calibri" panose="020F0502020204030204" pitchFamily="34" charset="0"/>
                <a:cs typeface="Times New Roman" panose="02020603050405020304" pitchFamily="18" charset="0"/>
              </a:rPr>
              <a:t>	Make a </a:t>
            </a:r>
            <a:r>
              <a:rPr lang="en-US" sz="1600" dirty="0" err="1">
                <a:latin typeface="Calibri" panose="020F0502020204030204" pitchFamily="34" charset="0"/>
                <a:ea typeface="Calibri" panose="020F0502020204030204" pitchFamily="34" charset="0"/>
                <a:cs typeface="Times New Roman" panose="02020603050405020304" pitchFamily="18" charset="0"/>
              </a:rPr>
              <a:t>dataframe</a:t>
            </a:r>
            <a:r>
              <a:rPr lang="en-US" sz="1600" dirty="0">
                <a:latin typeface="Calibri" panose="020F0502020204030204" pitchFamily="34" charset="0"/>
                <a:ea typeface="Calibri" panose="020F0502020204030204" pitchFamily="34" charset="0"/>
                <a:cs typeface="Times New Roman" panose="02020603050405020304" pitchFamily="18" charset="0"/>
              </a:rPr>
              <a:t> with just those columns.</a:t>
            </a:r>
          </a:p>
          <a:p>
            <a:r>
              <a:rPr lang="en-US" sz="1600" dirty="0">
                <a:latin typeface="Calibri" panose="020F0502020204030204" pitchFamily="34" charset="0"/>
                <a:ea typeface="Calibri" panose="020F0502020204030204" pitchFamily="34" charset="0"/>
                <a:cs typeface="Times New Roman" panose="02020603050405020304" pitchFamily="18" charset="0"/>
              </a:rPr>
              <a:t>	Are there any Sushi restaurants in Baltimore? (Where the dataset is from.)</a:t>
            </a:r>
          </a:p>
          <a:p>
            <a:r>
              <a:rPr lang="en-US" sz="1600" dirty="0">
                <a:latin typeface="Calibri" panose="020F0502020204030204" pitchFamily="34" charset="0"/>
                <a:ea typeface="Calibri" panose="020F0502020204030204" pitchFamily="34" charset="0"/>
                <a:cs typeface="Times New Roman" panose="02020603050405020304" pitchFamily="18" charset="0"/>
              </a:rPr>
              <a:t>	If so, can you estimate how many?</a:t>
            </a:r>
          </a:p>
          <a:p>
            <a:r>
              <a:rPr lang="en-US" sz="1600" dirty="0">
                <a:latin typeface="Calibri" panose="020F0502020204030204" pitchFamily="34" charset="0"/>
                <a:ea typeface="Calibri" panose="020F0502020204030204" pitchFamily="34" charset="0"/>
                <a:cs typeface="Times New Roman" panose="02020603050405020304" pitchFamily="18" charset="0"/>
              </a:rPr>
              <a:t>	Filter the </a:t>
            </a:r>
            <a:r>
              <a:rPr lang="en-US" sz="1600" dirty="0" err="1">
                <a:latin typeface="Calibri" panose="020F0502020204030204" pitchFamily="34" charset="0"/>
                <a:ea typeface="Calibri" panose="020F0502020204030204" pitchFamily="34" charset="0"/>
                <a:cs typeface="Times New Roman" panose="02020603050405020304" pitchFamily="18" charset="0"/>
              </a:rPr>
              <a:t>dataframe</a:t>
            </a:r>
            <a:r>
              <a:rPr lang="en-US" sz="1600" dirty="0">
                <a:latin typeface="Calibri" panose="020F0502020204030204" pitchFamily="34" charset="0"/>
                <a:ea typeface="Calibri" panose="020F0502020204030204" pitchFamily="34" charset="0"/>
                <a:cs typeface="Times New Roman" panose="02020603050405020304" pitchFamily="18" charset="0"/>
              </a:rPr>
              <a:t> for just downtown restaurants (Council District 11). </a:t>
            </a:r>
          </a:p>
          <a:p>
            <a:r>
              <a:rPr lang="en-US" sz="1600" dirty="0">
                <a:latin typeface="Calibri" panose="020F0502020204030204" pitchFamily="34" charset="0"/>
                <a:ea typeface="Calibri" panose="020F0502020204030204" pitchFamily="34" charset="0"/>
                <a:cs typeface="Times New Roman" panose="02020603050405020304" pitchFamily="18" charset="0"/>
              </a:rPr>
              <a:t>	Are there any Sushi restaurants downtown?  </a:t>
            </a:r>
          </a:p>
          <a:p>
            <a:r>
              <a:rPr lang="en-US" sz="1600" dirty="0">
                <a:latin typeface="Calibri" panose="020F0502020204030204" pitchFamily="34" charset="0"/>
                <a:ea typeface="Calibri" panose="020F0502020204030204" pitchFamily="34" charset="0"/>
                <a:cs typeface="Times New Roman" panose="02020603050405020304" pitchFamily="18" charset="0"/>
              </a:rPr>
              <a:t>	If so, estimate how many “Sushi” restaurants are in Downtown</a:t>
            </a:r>
          </a:p>
          <a:p>
            <a:r>
              <a:rPr lang="en-US" sz="1600" dirty="0">
                <a:latin typeface="Calibri" panose="020F0502020204030204" pitchFamily="34" charset="0"/>
                <a:ea typeface="Calibri" panose="020F0502020204030204" pitchFamily="34" charset="0"/>
                <a:cs typeface="Times New Roman" panose="02020603050405020304" pitchFamily="18" charset="0"/>
              </a:rPr>
              <a:t>	Make a </a:t>
            </a:r>
            <a:r>
              <a:rPr lang="en-US" sz="1600" dirty="0" err="1">
                <a:latin typeface="Calibri" panose="020F0502020204030204" pitchFamily="34" charset="0"/>
                <a:ea typeface="Calibri" panose="020F0502020204030204" pitchFamily="34" charset="0"/>
                <a:cs typeface="Times New Roman" panose="02020603050405020304" pitchFamily="18" charset="0"/>
              </a:rPr>
              <a:t>barplot</a:t>
            </a:r>
            <a:r>
              <a:rPr lang="en-US" sz="1600" dirty="0">
                <a:latin typeface="Calibri" panose="020F0502020204030204" pitchFamily="34" charset="0"/>
                <a:ea typeface="Calibri" panose="020F0502020204030204" pitchFamily="34" charset="0"/>
                <a:cs typeface="Times New Roman" panose="02020603050405020304" pitchFamily="18" charset="0"/>
              </a:rPr>
              <a:t> of the estimated number of restaurants (Sushi or otherwise) in each council.</a:t>
            </a:r>
          </a:p>
        </p:txBody>
      </p:sp>
      <p:pic>
        <p:nvPicPr>
          <p:cNvPr id="5" name="Picture 4">
            <a:extLst>
              <a:ext uri="{FF2B5EF4-FFF2-40B4-BE49-F238E27FC236}">
                <a16:creationId xmlns:a16="http://schemas.microsoft.com/office/drawing/2014/main" id="{D06EE9A3-C2CB-E745-9980-7850B56FDC73}"/>
              </a:ext>
            </a:extLst>
          </p:cNvPr>
          <p:cNvPicPr>
            <a:picLocks noChangeAspect="1"/>
          </p:cNvPicPr>
          <p:nvPr/>
        </p:nvPicPr>
        <p:blipFill>
          <a:blip r:embed="rId2"/>
          <a:stretch>
            <a:fillRect/>
          </a:stretch>
        </p:blipFill>
        <p:spPr>
          <a:xfrm>
            <a:off x="2207167" y="912057"/>
            <a:ext cx="4728914" cy="2546338"/>
          </a:xfrm>
          <a:prstGeom prst="rect">
            <a:avLst/>
          </a:prstGeom>
        </p:spPr>
      </p:pic>
    </p:spTree>
    <p:extLst>
      <p:ext uri="{BB962C8B-B14F-4D97-AF65-F5344CB8AC3E}">
        <p14:creationId xmlns:p14="http://schemas.microsoft.com/office/powerpoint/2010/main" val="4053644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0D815-3F8C-714C-91DC-CE59705B6757}"/>
              </a:ext>
            </a:extLst>
          </p:cNvPr>
          <p:cNvSpPr>
            <a:spLocks noGrp="1"/>
          </p:cNvSpPr>
          <p:nvPr>
            <p:ph type="title"/>
          </p:nvPr>
        </p:nvSpPr>
        <p:spPr/>
        <p:txBody>
          <a:bodyPr/>
          <a:lstStyle/>
          <a:p>
            <a:r>
              <a:rPr lang="en-US" dirty="0"/>
              <a:t>Breakout 2 Part 1!</a:t>
            </a:r>
          </a:p>
        </p:txBody>
      </p:sp>
      <p:sp>
        <p:nvSpPr>
          <p:cNvPr id="3" name="Content Placeholder 2">
            <a:extLst>
              <a:ext uri="{FF2B5EF4-FFF2-40B4-BE49-F238E27FC236}">
                <a16:creationId xmlns:a16="http://schemas.microsoft.com/office/drawing/2014/main" id="{EFF34014-CBE5-6A49-921B-1E550BEBD0E1}"/>
              </a:ext>
            </a:extLst>
          </p:cNvPr>
          <p:cNvSpPr>
            <a:spLocks noGrp="1"/>
          </p:cNvSpPr>
          <p:nvPr>
            <p:ph idx="1"/>
          </p:nvPr>
        </p:nvSpPr>
        <p:spPr>
          <a:xfrm>
            <a:off x="1" y="1825625"/>
            <a:ext cx="8927024" cy="4351338"/>
          </a:xfrm>
        </p:spPr>
        <p:txBody>
          <a:bodyPr>
            <a:normAutofit/>
          </a:bodyPr>
          <a:lstStyle/>
          <a:p>
            <a:pPr lvl="1"/>
            <a:r>
              <a:rPr lang="en-US" b="1" dirty="0"/>
              <a:t>Harry Potter Cast (50%) </a:t>
            </a:r>
            <a:endParaRPr lang="en-US" sz="2000" dirty="0"/>
          </a:p>
          <a:p>
            <a:pPr lvl="1"/>
            <a:r>
              <a:rPr lang="en-US" b="1" dirty="0"/>
              <a:t>a. </a:t>
            </a:r>
            <a:r>
              <a:rPr lang="en-US" dirty="0"/>
              <a:t>In the IMDB, there are listings of full cast members for movies. Navigate to </a:t>
            </a:r>
            <a:r>
              <a:rPr lang="en-US" u="sng" dirty="0">
                <a:hlinkClick r:id="rId2"/>
              </a:rPr>
              <a:t>http://www.imdb.com/title/tt1201607/fullcredits?ref_=tt_ql_1</a:t>
            </a:r>
            <a:r>
              <a:rPr lang="en-US" dirty="0"/>
              <a:t>. Feel free to View Source to get a good idea of what the page looks like in code. </a:t>
            </a:r>
          </a:p>
          <a:p>
            <a:pPr lvl="1"/>
            <a:r>
              <a:rPr lang="en-US" b="1" dirty="0"/>
              <a:t>b. </a:t>
            </a:r>
            <a:r>
              <a:rPr lang="en-US" dirty="0"/>
              <a:t>Scrape the page with any R package that makes things easy for you. Of particular interest is the table of the Cast in order of crediting. Please scrape this table (you will need to find in the list of tables returned) and make it a </a:t>
            </a:r>
            <a:r>
              <a:rPr lang="en-US" dirty="0" err="1"/>
              <a:t>data.frame</a:t>
            </a:r>
            <a:r>
              <a:rPr lang="en-US" dirty="0"/>
              <a:t>() of the Cast in your R environment </a:t>
            </a:r>
          </a:p>
          <a:p>
            <a:endParaRPr lang="en-US" dirty="0"/>
          </a:p>
        </p:txBody>
      </p:sp>
      <p:pic>
        <p:nvPicPr>
          <p:cNvPr id="4" name="Picture 3">
            <a:extLst>
              <a:ext uri="{FF2B5EF4-FFF2-40B4-BE49-F238E27FC236}">
                <a16:creationId xmlns:a16="http://schemas.microsoft.com/office/drawing/2014/main" id="{3B8023A4-AB38-6548-AE55-AD85C5F9425A}"/>
              </a:ext>
            </a:extLst>
          </p:cNvPr>
          <p:cNvPicPr>
            <a:picLocks noChangeAspect="1"/>
          </p:cNvPicPr>
          <p:nvPr/>
        </p:nvPicPr>
        <p:blipFill>
          <a:blip r:embed="rId3"/>
          <a:stretch>
            <a:fillRect/>
          </a:stretch>
        </p:blipFill>
        <p:spPr>
          <a:xfrm>
            <a:off x="5324313" y="365126"/>
            <a:ext cx="3029273" cy="1696393"/>
          </a:xfrm>
          <a:prstGeom prst="rect">
            <a:avLst/>
          </a:prstGeom>
        </p:spPr>
      </p:pic>
    </p:spTree>
    <p:extLst>
      <p:ext uri="{BB962C8B-B14F-4D97-AF65-F5344CB8AC3E}">
        <p14:creationId xmlns:p14="http://schemas.microsoft.com/office/powerpoint/2010/main" val="42185967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C29FA-A11A-774E-8D00-27ACFA0FF942}"/>
              </a:ext>
            </a:extLst>
          </p:cNvPr>
          <p:cNvSpPr>
            <a:spLocks noGrp="1"/>
          </p:cNvSpPr>
          <p:nvPr>
            <p:ph type="title"/>
          </p:nvPr>
        </p:nvSpPr>
        <p:spPr/>
        <p:txBody>
          <a:bodyPr/>
          <a:lstStyle/>
          <a:p>
            <a:r>
              <a:rPr lang="en-US" dirty="0"/>
              <a:t>Breakout 2 Part2!</a:t>
            </a:r>
          </a:p>
        </p:txBody>
      </p:sp>
      <p:sp>
        <p:nvSpPr>
          <p:cNvPr id="3" name="Content Placeholder 2">
            <a:extLst>
              <a:ext uri="{FF2B5EF4-FFF2-40B4-BE49-F238E27FC236}">
                <a16:creationId xmlns:a16="http://schemas.microsoft.com/office/drawing/2014/main" id="{DD7033BC-B8D7-584B-A3B8-6D09736010FF}"/>
              </a:ext>
            </a:extLst>
          </p:cNvPr>
          <p:cNvSpPr>
            <a:spLocks noGrp="1"/>
          </p:cNvSpPr>
          <p:nvPr>
            <p:ph idx="1"/>
          </p:nvPr>
        </p:nvSpPr>
        <p:spPr>
          <a:xfrm>
            <a:off x="309965" y="2145134"/>
            <a:ext cx="8663553" cy="4351338"/>
          </a:xfrm>
        </p:spPr>
        <p:txBody>
          <a:bodyPr>
            <a:normAutofit/>
          </a:bodyPr>
          <a:lstStyle/>
          <a:p>
            <a:pPr marL="457200" lvl="1" indent="0">
              <a:buNone/>
            </a:pPr>
            <a:r>
              <a:rPr lang="en-US" b="1" dirty="0"/>
              <a:t>c. Clean up the table </a:t>
            </a:r>
            <a:r>
              <a:rPr lang="en-US" dirty="0"/>
              <a:t>• It should not have blank observations or rows, a row that should be column names, or just ‘…’ </a:t>
            </a:r>
          </a:p>
          <a:p>
            <a:pPr marL="457200" lvl="1" indent="0">
              <a:buNone/>
            </a:pPr>
            <a:r>
              <a:rPr lang="en-US" dirty="0"/>
              <a:t>• It should have intuitive column names (ideally 2 to start – Actor and Character) </a:t>
            </a:r>
          </a:p>
          <a:p>
            <a:pPr marL="457200" lvl="1" indent="0">
              <a:buNone/>
            </a:pPr>
            <a:r>
              <a:rPr lang="en-US" dirty="0"/>
              <a:t>• In the film, Mr. Warwick plays two characters, which makes his row look a little weird. Please replace his character column with just “</a:t>
            </a:r>
            <a:r>
              <a:rPr lang="en-US" dirty="0" err="1"/>
              <a:t>Griphook</a:t>
            </a:r>
            <a:r>
              <a:rPr lang="en-US" dirty="0"/>
              <a:t> / Professor </a:t>
            </a:r>
            <a:r>
              <a:rPr lang="en-US" dirty="0" err="1"/>
              <a:t>Filius</a:t>
            </a:r>
            <a:r>
              <a:rPr lang="en-US" dirty="0"/>
              <a:t> Flitwick” to make it look better. </a:t>
            </a:r>
          </a:p>
          <a:p>
            <a:pPr marL="457200" lvl="1" indent="0">
              <a:buNone/>
            </a:pPr>
            <a:r>
              <a:rPr lang="en-US" dirty="0"/>
              <a:t>• One row might result in “Rest of cast listed alphabetically” – remove this observation. </a:t>
            </a:r>
          </a:p>
          <a:p>
            <a:endParaRPr lang="en-US" dirty="0"/>
          </a:p>
        </p:txBody>
      </p:sp>
      <p:pic>
        <p:nvPicPr>
          <p:cNvPr id="5" name="Picture 4">
            <a:extLst>
              <a:ext uri="{FF2B5EF4-FFF2-40B4-BE49-F238E27FC236}">
                <a16:creationId xmlns:a16="http://schemas.microsoft.com/office/drawing/2014/main" id="{C8336784-FD6F-1943-B25C-E7322CCC0F5E}"/>
              </a:ext>
            </a:extLst>
          </p:cNvPr>
          <p:cNvPicPr>
            <a:picLocks noChangeAspect="1"/>
          </p:cNvPicPr>
          <p:nvPr/>
        </p:nvPicPr>
        <p:blipFill>
          <a:blip r:embed="rId2"/>
          <a:stretch>
            <a:fillRect/>
          </a:stretch>
        </p:blipFill>
        <p:spPr>
          <a:xfrm>
            <a:off x="5702300" y="365126"/>
            <a:ext cx="2387816" cy="1780008"/>
          </a:xfrm>
          <a:prstGeom prst="rect">
            <a:avLst/>
          </a:prstGeom>
        </p:spPr>
      </p:pic>
    </p:spTree>
    <p:extLst>
      <p:ext uri="{BB962C8B-B14F-4D97-AF65-F5344CB8AC3E}">
        <p14:creationId xmlns:p14="http://schemas.microsoft.com/office/powerpoint/2010/main" val="1930729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87C2C-1EA3-F548-8D2F-3F47C31D41AE}"/>
              </a:ext>
            </a:extLst>
          </p:cNvPr>
          <p:cNvSpPr>
            <a:spLocks noGrp="1"/>
          </p:cNvSpPr>
          <p:nvPr>
            <p:ph type="title"/>
          </p:nvPr>
        </p:nvSpPr>
        <p:spPr/>
        <p:txBody>
          <a:bodyPr/>
          <a:lstStyle/>
          <a:p>
            <a:r>
              <a:rPr lang="en-US" dirty="0"/>
              <a:t>Breakout Part 3!</a:t>
            </a:r>
          </a:p>
        </p:txBody>
      </p:sp>
      <p:sp>
        <p:nvSpPr>
          <p:cNvPr id="3" name="Content Placeholder 2">
            <a:extLst>
              <a:ext uri="{FF2B5EF4-FFF2-40B4-BE49-F238E27FC236}">
                <a16:creationId xmlns:a16="http://schemas.microsoft.com/office/drawing/2014/main" id="{688243F3-A75F-0945-94D8-CBA3920B80DA}"/>
              </a:ext>
            </a:extLst>
          </p:cNvPr>
          <p:cNvSpPr>
            <a:spLocks noGrp="1"/>
          </p:cNvSpPr>
          <p:nvPr>
            <p:ph idx="1"/>
          </p:nvPr>
        </p:nvSpPr>
        <p:spPr>
          <a:xfrm>
            <a:off x="256690" y="2156988"/>
            <a:ext cx="8143391" cy="4351338"/>
          </a:xfrm>
        </p:spPr>
        <p:txBody>
          <a:bodyPr>
            <a:normAutofit/>
          </a:bodyPr>
          <a:lstStyle/>
          <a:p>
            <a:pPr lvl="1"/>
            <a:endParaRPr lang="en-US" dirty="0"/>
          </a:p>
          <a:p>
            <a:pPr lvl="1"/>
            <a:r>
              <a:rPr lang="en-US" b="1" dirty="0"/>
              <a:t>d. </a:t>
            </a:r>
            <a:r>
              <a:rPr lang="en-US" dirty="0"/>
              <a:t>Split the Actor’s name into two columns: FirstName and Surname. Keep in mind that some actors/actresses have middle names as well. Please make sure that the middle names are in the FirstName column, in addition to the first name (example: given the Actor Frank Jeffrey Stevenson, the FirstName column would say “Frank Jeffrey.”) </a:t>
            </a:r>
          </a:p>
          <a:p>
            <a:pPr marL="0" indent="0">
              <a:buNone/>
            </a:pPr>
            <a:endParaRPr lang="en-US" dirty="0"/>
          </a:p>
          <a:p>
            <a:pPr lvl="1"/>
            <a:r>
              <a:rPr lang="en-US" b="1" dirty="0"/>
              <a:t>e. </a:t>
            </a:r>
            <a:r>
              <a:rPr lang="en-US" dirty="0"/>
              <a:t>Present the first 10 rows of the </a:t>
            </a:r>
            <a:r>
              <a:rPr lang="en-US" dirty="0" err="1"/>
              <a:t>data.frame</a:t>
            </a:r>
            <a:r>
              <a:rPr lang="en-US" dirty="0"/>
              <a:t>() – It should have only FirstName, Surname, and Character columns. </a:t>
            </a:r>
          </a:p>
          <a:p>
            <a:endParaRPr lang="en-US" dirty="0"/>
          </a:p>
        </p:txBody>
      </p:sp>
      <p:pic>
        <p:nvPicPr>
          <p:cNvPr id="4" name="Picture 3">
            <a:extLst>
              <a:ext uri="{FF2B5EF4-FFF2-40B4-BE49-F238E27FC236}">
                <a16:creationId xmlns:a16="http://schemas.microsoft.com/office/drawing/2014/main" id="{4A22BD94-91A4-1343-A6C9-F283DD860742}"/>
              </a:ext>
            </a:extLst>
          </p:cNvPr>
          <p:cNvPicPr>
            <a:picLocks noChangeAspect="1"/>
          </p:cNvPicPr>
          <p:nvPr/>
        </p:nvPicPr>
        <p:blipFill>
          <a:blip r:embed="rId2"/>
          <a:stretch>
            <a:fillRect/>
          </a:stretch>
        </p:blipFill>
        <p:spPr>
          <a:xfrm>
            <a:off x="5200327" y="365126"/>
            <a:ext cx="3199754" cy="1791862"/>
          </a:xfrm>
          <a:prstGeom prst="rect">
            <a:avLst/>
          </a:prstGeom>
        </p:spPr>
      </p:pic>
    </p:spTree>
    <p:extLst>
      <p:ext uri="{BB962C8B-B14F-4D97-AF65-F5344CB8AC3E}">
        <p14:creationId xmlns:p14="http://schemas.microsoft.com/office/powerpoint/2010/main" val="1622163681"/>
      </p:ext>
    </p:extLst>
  </p:cSld>
  <p:clrMapOvr>
    <a:masterClrMapping/>
  </p:clrMapOvr>
</p:sld>
</file>

<file path=ppt/theme/theme1.xml><?xml version="1.0" encoding="utf-8"?>
<a:theme xmlns:a="http://schemas.openxmlformats.org/drawingml/2006/main" name="2U">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U" id="{366B8B3C-2D30-EF4C-945A-9C2F0CDF465A}" vid="{BACFCB83-49E5-4846-9BF9-7818E6FE7F3D}"/>
    </a:ext>
  </a:extLst>
</a:theme>
</file>

<file path=docProps/app.xml><?xml version="1.0" encoding="utf-8"?>
<Properties xmlns="http://schemas.openxmlformats.org/officeDocument/2006/extended-properties" xmlns:vt="http://schemas.openxmlformats.org/officeDocument/2006/docPropsVTypes">
  <Template>2U</Template>
  <TotalTime>654</TotalTime>
  <Words>347</Words>
  <Application>Microsoft Macintosh PowerPoint</Application>
  <PresentationFormat>On-screen Show (4:3)</PresentationFormat>
  <Paragraphs>29</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Calibri Light</vt:lpstr>
      <vt:lpstr>Times New Roman</vt:lpstr>
      <vt:lpstr>2U</vt:lpstr>
      <vt:lpstr>MSDS 6306: UNIT 4</vt:lpstr>
      <vt:lpstr>Restaurant Data from Baltimore!</vt:lpstr>
      <vt:lpstr>Breakout 2 Part 1!</vt:lpstr>
      <vt:lpstr>Breakout 2 Part2!</vt:lpstr>
      <vt:lpstr>Breakout Part 3!</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MSDS 6306: UNIT 4</dc:title>
  <dc:creator>Microsoft Office User</dc:creator>
  <cp:lastModifiedBy>Microsoft Office User</cp:lastModifiedBy>
  <cp:revision>6</cp:revision>
  <dcterms:created xsi:type="dcterms:W3CDTF">2018-09-20T22:44:59Z</dcterms:created>
  <dcterms:modified xsi:type="dcterms:W3CDTF">2019-02-03T00:38:36Z</dcterms:modified>
</cp:coreProperties>
</file>

<file path=docProps/thumbnail.jpeg>
</file>